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247"/>
    <a:srgbClr val="AB81E5"/>
    <a:srgbClr val="F7922B"/>
    <a:srgbClr val="46A3E6"/>
    <a:srgbClr val="3978A3"/>
    <a:srgbClr val="9FC968"/>
    <a:srgbClr val="4E6123"/>
    <a:srgbClr val="E7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0"/>
    <p:restoredTop sz="94618"/>
  </p:normalViewPr>
  <p:slideViewPr>
    <p:cSldViewPr>
      <p:cViewPr varScale="1">
        <p:scale>
          <a:sx n="124" d="100"/>
          <a:sy n="124" d="100"/>
        </p:scale>
        <p:origin x="9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5EAA-486F-7847-BCA6-AB96121ACBC3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F249-91AC-9241-BEDF-67586C4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F249-91AC-9241-BEDF-67586C4C98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6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F249-91AC-9241-BEDF-67586C4C98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4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F249-91AC-9241-BEDF-67586C4C98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F249-91AC-9241-BEDF-67586C4C98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8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6630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72234" y="1285621"/>
            <a:ext cx="3312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Mostafa </a:t>
            </a:r>
            <a:r>
              <a:rPr kumimoji="0" lang="en-US" altLang="ko-KR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Farrag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Maarten van der Most, Maria </a:t>
            </a:r>
            <a:r>
              <a:rPr kumimoji="0" lang="en-US" altLang="ko-KR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Bagiami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Damien </a:t>
            </a:r>
            <a:r>
              <a:rPr kumimoji="0" lang="en-US" altLang="ko-KR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Cordeiro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Marques &amp; Wouter Smit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327016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836204" y="799133"/>
            <a:ext cx="4644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INTERIM PRESENTATION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227935"/>
            <a:ext cx="9143999" cy="82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346" y="4265581"/>
            <a:ext cx="2304255" cy="877919"/>
          </a:xfrm>
          <a:prstGeom prst="rect">
            <a:avLst/>
          </a:prstGeom>
        </p:spPr>
      </p:pic>
      <p:pic>
        <p:nvPicPr>
          <p:cNvPr id="11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338929"/>
            <a:ext cx="1272242" cy="6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943" y="853613"/>
            <a:ext cx="3369785" cy="4022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&amp; Features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987574"/>
            <a:ext cx="1694759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596" y="987574"/>
            <a:ext cx="2069389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956" y="987575"/>
            <a:ext cx="2369513" cy="388843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740352" y="411510"/>
            <a:ext cx="504056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work (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8475684" y="47565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10</a:t>
            </a:r>
            <a:endParaRPr lang="en-GB" dirty="0"/>
          </a:p>
        </p:txBody>
      </p:sp>
      <p:pic>
        <p:nvPicPr>
          <p:cNvPr id="19" name="Imag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27299"/>
            <a:ext cx="4896544" cy="36577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67076" y="3968685"/>
            <a:ext cx="1097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Solar panel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88124" y="425211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cs typeface="Calibri" panose="020F0502020204030204" pitchFamily="34" charset="0"/>
              </a:rPr>
              <a:t>ESPduino</a:t>
            </a:r>
            <a:r>
              <a:rPr lang="en-GB" sz="1400" i="1" dirty="0">
                <a:cs typeface="Calibri" panose="020F0502020204030204" pitchFamily="34" charset="0"/>
              </a:rPr>
              <a:t> </a:t>
            </a:r>
            <a:r>
              <a:rPr lang="en-GB" sz="1400" i="1" dirty="0" err="1">
                <a:cs typeface="Calibri" panose="020F0502020204030204" pitchFamily="34" charset="0"/>
              </a:rPr>
              <a:t>IoT</a:t>
            </a:r>
            <a:r>
              <a:rPr lang="en-GB" sz="1400" i="1" dirty="0">
                <a:cs typeface="Calibri" panose="020F0502020204030204" pitchFamily="34" charset="0"/>
              </a:rPr>
              <a:t> controller</a:t>
            </a:r>
            <a:endParaRPr lang="en-GB" sz="1400" i="1" dirty="0"/>
          </a:p>
        </p:txBody>
      </p:sp>
      <p:sp>
        <p:nvSpPr>
          <p:cNvPr id="20" name="Rectangle 19"/>
          <p:cNvSpPr/>
          <p:nvPr/>
        </p:nvSpPr>
        <p:spPr>
          <a:xfrm>
            <a:off x="4860032" y="1059582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OLED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2652" y="1213470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cs typeface="Calibri" panose="020F0502020204030204" pitchFamily="34" charset="0"/>
              </a:rPr>
              <a:t>BME 280</a:t>
            </a:r>
            <a:endParaRPr lang="en-GB" sz="1400" i="1" dirty="0"/>
          </a:p>
        </p:txBody>
      </p:sp>
      <p:sp>
        <p:nvSpPr>
          <p:cNvPr id="22" name="Rectangle 21"/>
          <p:cNvSpPr/>
          <p:nvPr/>
        </p:nvSpPr>
        <p:spPr>
          <a:xfrm>
            <a:off x="2074374" y="805669"/>
            <a:ext cx="2252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cs typeface="Calibri" panose="020F0502020204030204" pitchFamily="34" charset="0"/>
              </a:rPr>
              <a:t>City map printed with a LED for each park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5436" y="3481119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cs typeface="Calibri" panose="020F0502020204030204" pitchFamily="34" charset="0"/>
              </a:rPr>
              <a:t>Dust sensor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7032" y="4082320"/>
            <a:ext cx="761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cs typeface="Calibri" panose="020F0502020204030204" pitchFamily="34" charset="0"/>
              </a:rPr>
              <a:t>Battery</a:t>
            </a:r>
            <a:endParaRPr lang="en-GB" i="1" dirty="0"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9991" y="2910356"/>
            <a:ext cx="156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cs typeface="Calibri" panose="020F0502020204030204" pitchFamily="34" charset="0"/>
              </a:rPr>
              <a:t>Detecting sensor</a:t>
            </a:r>
          </a:p>
        </p:txBody>
      </p:sp>
      <p:pic>
        <p:nvPicPr>
          <p:cNvPr id="28" name="Image 2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872" y="1663931"/>
            <a:ext cx="2166680" cy="129305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201" y="732330"/>
            <a:ext cx="1536203" cy="304272"/>
          </a:xfrm>
          <a:prstGeom prst="rect">
            <a:avLst/>
          </a:prstGeom>
        </p:spPr>
      </p:pic>
      <p:sp>
        <p:nvSpPr>
          <p:cNvPr id="26" name="Pensées 25"/>
          <p:cNvSpPr/>
          <p:nvPr/>
        </p:nvSpPr>
        <p:spPr>
          <a:xfrm>
            <a:off x="7160273" y="339502"/>
            <a:ext cx="1876223" cy="1181745"/>
          </a:xfrm>
          <a:prstGeom prst="cloudCallout">
            <a:avLst>
              <a:gd name="adj1" fmla="val -61446"/>
              <a:gd name="adj2" fmla="val 81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0431" y="4180203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0431" y="387068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improve the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710186"/>
            <a:ext cx="6686400" cy="2995737"/>
          </a:xfrm>
        </p:spPr>
        <p:txBody>
          <a:bodyPr/>
          <a:lstStyle/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Use a more powerful computer</a:t>
            </a:r>
          </a:p>
          <a:p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Use interactive screen instead of a printed map and a list of advice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Use different types of sensors (quality)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Improve product details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8676456" y="47609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07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8339" y="1031437"/>
            <a:ext cx="6912768" cy="37295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summarise: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en-GB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Why should it be fixed</a:t>
            </a:r>
            <a:endParaRPr lang="en-GB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 from the project: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Patience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pPr lvl="1"/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8615098" y="4760970"/>
            <a:ext cx="5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5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552" y="1419622"/>
            <a:ext cx="5400600" cy="884466"/>
          </a:xfrm>
        </p:spPr>
        <p:txBody>
          <a:bodyPr/>
          <a:lstStyle/>
          <a:p>
            <a:r>
              <a:rPr lang="nl-NL" sz="4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Thank</a:t>
            </a:r>
            <a:r>
              <a:rPr lang="nl-NL" sz="4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you for your time</a:t>
            </a:r>
            <a:endParaRPr lang="en-US" sz="4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704" y="2643758"/>
            <a:ext cx="2664296" cy="460648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Time for questions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8615098" y="4760970"/>
            <a:ext cx="5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12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-32259"/>
            <a:ext cx="5760640" cy="928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1519" y="1087914"/>
            <a:ext cx="8496944" cy="3926704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Introduction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What is the problem we want to solve?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The different studies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State of the Art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Structures and functions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To improve our project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-12192"/>
            <a:ext cx="9144000" cy="88446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</a:p>
        </p:txBody>
      </p:sp>
      <p:grpSp>
        <p:nvGrpSpPr>
          <p:cNvPr id="7" name="Grouper 13"/>
          <p:cNvGrpSpPr/>
          <p:nvPr/>
        </p:nvGrpSpPr>
        <p:grpSpPr>
          <a:xfrm>
            <a:off x="5148064" y="1347614"/>
            <a:ext cx="3723115" cy="3490588"/>
            <a:chOff x="4544292" y="-1104236"/>
            <a:chExt cx="6365346" cy="667913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4292" y="-1104236"/>
              <a:ext cx="6365346" cy="6679131"/>
            </a:xfrm>
            <a:prstGeom prst="ellipse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29200" y="2542829"/>
              <a:ext cx="2064327" cy="1101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1343" y="2630954"/>
              <a:ext cx="1535084" cy="101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44292" y="1379696"/>
              <a:ext cx="665018" cy="1101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1625" y="2779481"/>
              <a:ext cx="665018" cy="1101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77891" y="1260893"/>
              <a:ext cx="748145" cy="1101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 purpose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 sensing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79712" y="1385609"/>
            <a:ext cx="5616624" cy="331441"/>
          </a:xfrm>
        </p:spPr>
        <p:txBody>
          <a:bodyPr/>
          <a:lstStyle/>
          <a:p>
            <a:r>
              <a:rPr lang="nl-NL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altLang="ko-K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 a single purpose equipment into a multipurpose equipment</a:t>
            </a:r>
            <a:endParaRPr lang="ko-KR" altLang="en-U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80103"/>
            <a:ext cx="5666340" cy="2993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2543859"/>
            <a:ext cx="1789054" cy="16840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212195"/>
            <a:ext cx="7848872" cy="14482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problem we want to solve?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059734"/>
            <a:ext cx="6696744" cy="2995737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air quality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lot of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impact 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Air pollution became the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first environmental cause of premature death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Has a 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higher impact than road traffic accidents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Damages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ecosystems</a:t>
            </a:r>
          </a:p>
          <a:p>
            <a:pPr lvl="1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Unawareness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about air pollution</a:t>
            </a:r>
          </a:p>
          <a:p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knowledge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how to improve air quality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952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State of the Art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1956448"/>
            <a:ext cx="4320480" cy="1987625"/>
          </a:xfrm>
        </p:spPr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challenges: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The billboard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Sensors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Wi-Fi Microcontroller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Cloud (get and share information)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1893316"/>
            <a:ext cx="2952328" cy="2289254"/>
          </a:xfrm>
          <a:prstGeom prst="round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695728" y="281052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studies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33464" y="1035281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latin typeface="Calibri" charset="0"/>
                <a:ea typeface="Calibri" charset="0"/>
                <a:cs typeface="Calibri" charset="0"/>
              </a:rPr>
              <a:t>The product is made with the best possible technology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031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>
            <a:extLst>
              <a:ext uri="{FF2B5EF4-FFF2-40B4-BE49-F238E27FC236}">
                <a16:creationId xmlns="" xmlns:a16="http://schemas.microsoft.com/office/drawing/2014/main" id="{CAE84EC5-145F-4792-BC35-EE777E6C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62" y="434283"/>
            <a:ext cx="4371149" cy="4419935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695728" y="281052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studies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0" y="4936321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8847" y="884466"/>
            <a:ext cx="2817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Protect people from air pollution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9441" y="920424"/>
            <a:ext cx="2598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Advise people on what they can do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1186" y="2212802"/>
            <a:ext cx="1600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Solar </a:t>
            </a:r>
          </a:p>
          <a:p>
            <a:pPr lvl="1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powered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8847" y="4597388"/>
            <a:ext cx="517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Materials which can be re-used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73517" y="395934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Preventing fines from the EU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36906" y="2207103"/>
            <a:ext cx="2344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Decreasing healthcare cost</a:t>
            </a:r>
          </a:p>
        </p:txBody>
      </p:sp>
      <p:cxnSp>
        <p:nvCxnSpPr>
          <p:cNvPr id="36" name="Connecteur en arc 35"/>
          <p:cNvCxnSpPr>
            <a:stCxn id="3" idx="2"/>
          </p:cNvCxnSpPr>
          <p:nvPr/>
        </p:nvCxnSpPr>
        <p:spPr>
          <a:xfrm rot="16200000" flipH="1">
            <a:off x="2955640" y="1164078"/>
            <a:ext cx="251982" cy="1108530"/>
          </a:xfrm>
          <a:prstGeom prst="curvedConnector2">
            <a:avLst/>
          </a:prstGeom>
          <a:ln w="28575">
            <a:solidFill>
              <a:srgbClr val="4E61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>
            <a:endCxn id="5" idx="2"/>
          </p:cNvCxnSpPr>
          <p:nvPr/>
        </p:nvCxnSpPr>
        <p:spPr>
          <a:xfrm flipV="1">
            <a:off x="6444208" y="1628310"/>
            <a:ext cx="1144474" cy="181384"/>
          </a:xfrm>
          <a:prstGeom prst="curvedConnector2">
            <a:avLst/>
          </a:prstGeom>
          <a:ln w="28575">
            <a:solidFill>
              <a:srgbClr val="4E61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4" idx="2"/>
          </p:cNvCxnSpPr>
          <p:nvPr/>
        </p:nvCxnSpPr>
        <p:spPr>
          <a:xfrm rot="16200000" flipH="1">
            <a:off x="2168876" y="2673280"/>
            <a:ext cx="302078" cy="796893"/>
          </a:xfrm>
          <a:prstGeom prst="curvedConnector2">
            <a:avLst/>
          </a:prstGeom>
          <a:ln w="28575">
            <a:solidFill>
              <a:srgbClr val="9FC9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>
            <a:off x="2171700" y="4140200"/>
            <a:ext cx="749300" cy="457200"/>
          </a:xfrm>
          <a:custGeom>
            <a:avLst/>
            <a:gdLst>
              <a:gd name="connsiteX0" fmla="*/ 0 w 749300"/>
              <a:gd name="connsiteY0" fmla="*/ 457200 h 457200"/>
              <a:gd name="connsiteX1" fmla="*/ 749300 w 7493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457200">
                <a:moveTo>
                  <a:pt x="0" y="457200"/>
                </a:moveTo>
                <a:cubicBezTo>
                  <a:pt x="338666" y="267758"/>
                  <a:pt x="677333" y="78317"/>
                  <a:pt x="749300" y="0"/>
                </a:cubicBezTo>
              </a:path>
            </a:pathLst>
          </a:custGeom>
          <a:noFill/>
          <a:ln>
            <a:solidFill>
              <a:srgbClr val="9FC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necteur en arc 53"/>
          <p:cNvCxnSpPr>
            <a:endCxn id="33" idx="2"/>
          </p:cNvCxnSpPr>
          <p:nvPr/>
        </p:nvCxnSpPr>
        <p:spPr>
          <a:xfrm flipV="1">
            <a:off x="7089511" y="3222766"/>
            <a:ext cx="619857" cy="240396"/>
          </a:xfrm>
          <a:prstGeom prst="curvedConnector2">
            <a:avLst/>
          </a:prstGeom>
          <a:ln w="28575">
            <a:solidFill>
              <a:srgbClr val="3978A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e libre 84"/>
          <p:cNvSpPr/>
          <p:nvPr/>
        </p:nvSpPr>
        <p:spPr>
          <a:xfrm rot="11549580">
            <a:off x="6299200" y="4491126"/>
            <a:ext cx="876300" cy="385674"/>
          </a:xfrm>
          <a:custGeom>
            <a:avLst/>
            <a:gdLst>
              <a:gd name="connsiteX0" fmla="*/ 876300 w 876300"/>
              <a:gd name="connsiteY0" fmla="*/ 207874 h 385674"/>
              <a:gd name="connsiteX1" fmla="*/ 152400 w 876300"/>
              <a:gd name="connsiteY1" fmla="*/ 4674 h 385674"/>
              <a:gd name="connsiteX2" fmla="*/ 0 w 876300"/>
              <a:gd name="connsiteY2" fmla="*/ 385674 h 38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5674">
                <a:moveTo>
                  <a:pt x="876300" y="207874"/>
                </a:moveTo>
                <a:cubicBezTo>
                  <a:pt x="587375" y="91457"/>
                  <a:pt x="298450" y="-24959"/>
                  <a:pt x="152400" y="4674"/>
                </a:cubicBezTo>
                <a:cubicBezTo>
                  <a:pt x="6350" y="34307"/>
                  <a:pt x="44450" y="328524"/>
                  <a:pt x="0" y="385674"/>
                </a:cubicBezTo>
              </a:path>
            </a:pathLst>
          </a:custGeom>
          <a:noFill/>
          <a:ln>
            <a:solidFill>
              <a:srgbClr val="397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17019" y="1222867"/>
            <a:ext cx="3664817" cy="2995737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Ethics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  <a:p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and Marketing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Advertising</a:t>
            </a:r>
          </a:p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5555827" y="1222867"/>
            <a:ext cx="3168352" cy="2995737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Ethics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Fair work</a:t>
            </a:r>
          </a:p>
          <a:p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Liability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Defects policy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Quality/safety</a:t>
            </a:r>
          </a:p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695728" y="281052"/>
            <a:ext cx="24482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studies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069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Marketing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836" y="884466"/>
            <a:ext cx="3810000" cy="381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60232" y="68858"/>
            <a:ext cx="2342716" cy="1631216"/>
          </a:xfrm>
          <a:prstGeom prst="rect">
            <a:avLst/>
          </a:prstGeom>
          <a:noFill/>
          <a:ln>
            <a:solidFill>
              <a:srgbClr val="46A3E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No serious business experience</a:t>
            </a:r>
          </a:p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Different languages</a:t>
            </a:r>
          </a:p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Limited time</a:t>
            </a:r>
          </a:p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Limited budget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9672" y="804307"/>
            <a:ext cx="2160240" cy="707886"/>
          </a:xfrm>
          <a:prstGeom prst="rect">
            <a:avLst/>
          </a:prstGeom>
          <a:noFill/>
          <a:ln>
            <a:solidFill>
              <a:srgbClr val="F7922B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Different expertise</a:t>
            </a:r>
          </a:p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Lot of flexibility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31628" y="4025102"/>
            <a:ext cx="2148284" cy="707886"/>
          </a:xfrm>
          <a:prstGeom prst="rect">
            <a:avLst/>
          </a:prstGeom>
          <a:noFill/>
          <a:ln>
            <a:solidFill>
              <a:srgbClr val="AB81E5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EU new legislation about </a:t>
            </a:r>
            <a:r>
              <a:rPr lang="en-GB" sz="2000">
                <a:latin typeface="Calibri" charset="0"/>
                <a:ea typeface="Calibri" charset="0"/>
                <a:cs typeface="Calibri" charset="0"/>
              </a:rPr>
              <a:t>air quality</a:t>
            </a:r>
            <a:endParaRPr lang="en-GB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91312" y="3871213"/>
            <a:ext cx="2211636" cy="1015663"/>
          </a:xfrm>
          <a:prstGeom prst="rect">
            <a:avLst/>
          </a:prstGeom>
          <a:noFill/>
          <a:ln>
            <a:solidFill>
              <a:srgbClr val="53A247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Fast and dynamic market</a:t>
            </a:r>
          </a:p>
          <a:p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Strong competitors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377" y="3239075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377" y="293799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868263"/>
            <a:ext cx="6912768" cy="2995737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Billy, the smart defined billboard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city parks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and ecological design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will measure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pollution 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 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Humidity 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Billy will share 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on the cloud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and advice with urban people</a:t>
            </a:r>
          </a:p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372200" y="123478"/>
            <a:ext cx="298782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and functions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584126"/>
            <a:ext cx="1694759" cy="39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0" y="4876006"/>
            <a:ext cx="9144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MULTI PURPOSE URBAN EQUIPMENT </a:t>
            </a:r>
            <a:r>
              <a:rPr lang="mr-IN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–</a:t>
            </a:r>
            <a:r>
              <a:rPr lang="en-US" altLang="ko-KR" sz="1050" i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Team 3</a:t>
            </a:r>
          </a:p>
          <a:p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8615098" y="4760970"/>
            <a:ext cx="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377" y="1628310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20" y="2612724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377" y="228424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431" y="195644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20" y="2929931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820" y="3247138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820" y="3564345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3820" y="3881552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820" y="4198759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3820" y="4515966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3820" y="4833173"/>
            <a:ext cx="216024" cy="2160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472</Words>
  <Application>Microsoft Macintosh PowerPoint</Application>
  <PresentationFormat>Présentation à l'écran (16:9)</PresentationFormat>
  <Paragraphs>140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맑은 고딕</vt:lpstr>
      <vt:lpstr>Office Theme</vt:lpstr>
      <vt:lpstr>Custom Design</vt:lpstr>
      <vt:lpstr>Présentation PowerPoint</vt:lpstr>
      <vt:lpstr>Table of contents</vt:lpstr>
      <vt:lpstr>Introduction</vt:lpstr>
      <vt:lpstr>What is the problem we want to solve?</vt:lpstr>
      <vt:lpstr>State of the Art</vt:lpstr>
      <vt:lpstr>Sustainability</vt:lpstr>
      <vt:lpstr>Ethics</vt:lpstr>
      <vt:lpstr>Marketing</vt:lpstr>
      <vt:lpstr>Characteristics</vt:lpstr>
      <vt:lpstr>Design &amp; Features</vt:lpstr>
      <vt:lpstr>How to make it work (IoT)</vt:lpstr>
      <vt:lpstr>To improve the project</vt:lpstr>
      <vt:lpstr>Conclusion</vt:lpstr>
      <vt:lpstr>Thank you for your time</vt:lpstr>
    </vt:vector>
  </TitlesOfParts>
  <Company>Microsoft Corporation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Jean Pierre Cordeiro</cp:lastModifiedBy>
  <cp:revision>84</cp:revision>
  <dcterms:created xsi:type="dcterms:W3CDTF">2014-04-01T16:27:38Z</dcterms:created>
  <dcterms:modified xsi:type="dcterms:W3CDTF">2018-04-18T12:42:50Z</dcterms:modified>
</cp:coreProperties>
</file>