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247"/>
    <a:srgbClr val="AB81E5"/>
    <a:srgbClr val="F7922B"/>
    <a:srgbClr val="46A3E6"/>
    <a:srgbClr val="3978A3"/>
    <a:srgbClr val="9FC968"/>
    <a:srgbClr val="4E6123"/>
    <a:srgbClr val="E7F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0"/>
    <p:restoredTop sz="94618"/>
  </p:normalViewPr>
  <p:slideViewPr>
    <p:cSldViewPr>
      <p:cViewPr varScale="1">
        <p:scale>
          <a:sx n="124" d="100"/>
          <a:sy n="124" d="100"/>
        </p:scale>
        <p:origin x="95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microsoft.com/office/2015/10/relationships/revisionInfo" Target="revisionInfo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25EAA-486F-7847-BCA6-AB96121ACBC3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BF249-91AC-9241-BEDF-67586C4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92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6BF249-91AC-9241-BEDF-67586C4C981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06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6BF249-91AC-9241-BEDF-67586C4C981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649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6BF249-91AC-9241-BEDF-67586C4C981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63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6BF249-91AC-9241-BEDF-67586C4C981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98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jpe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60648"/>
            <a:ext cx="9144000" cy="16630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772234" y="1285621"/>
            <a:ext cx="3312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Mostafa </a:t>
            </a:r>
            <a:r>
              <a:rPr kumimoji="0" lang="en-US" altLang="ko-KR" sz="1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Farrag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, Maarten van der Most, Maria </a:t>
            </a:r>
            <a:r>
              <a:rPr kumimoji="0" lang="en-US" altLang="ko-KR" sz="1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Bagiami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, Damien </a:t>
            </a:r>
            <a:r>
              <a:rPr kumimoji="0" lang="en-US" altLang="ko-KR" sz="1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Cordeiro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Marques &amp; Wouter Smit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1520" y="327016"/>
            <a:ext cx="8208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C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836204" y="799133"/>
            <a:ext cx="46440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INTERIM PRESENTATION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4227935"/>
            <a:ext cx="9143999" cy="822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0346" y="4265581"/>
            <a:ext cx="2304255" cy="877919"/>
          </a:xfrm>
          <a:prstGeom prst="rect">
            <a:avLst/>
          </a:prstGeom>
        </p:spPr>
      </p:pic>
      <p:pic>
        <p:nvPicPr>
          <p:cNvPr id="11" name="Imag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4338929"/>
            <a:ext cx="1272242" cy="69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6943" y="853613"/>
            <a:ext cx="3369785" cy="40223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&amp; Features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3688" y="987574"/>
            <a:ext cx="1694759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7596" y="987574"/>
            <a:ext cx="2069389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3956" y="987575"/>
            <a:ext cx="2369513" cy="3888432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21" name="ZoneTexte 20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7740352" y="411510"/>
            <a:ext cx="504056" cy="86409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33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make it work (</a:t>
            </a:r>
            <a:r>
              <a:rPr lang="en-GB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ZoneTexte 16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18" name="ZoneTexte 17"/>
          <p:cNvSpPr txBox="1"/>
          <p:nvPr/>
        </p:nvSpPr>
        <p:spPr>
          <a:xfrm>
            <a:off x="8475684" y="475651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10</a:t>
            </a:r>
            <a:endParaRPr lang="en-GB" dirty="0"/>
          </a:p>
        </p:txBody>
      </p:sp>
      <p:pic>
        <p:nvPicPr>
          <p:cNvPr id="19" name="Image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927299"/>
            <a:ext cx="4896544" cy="365777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367076" y="3968685"/>
            <a:ext cx="1097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/>
              <a:t>Solar panel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688124" y="4252115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>
                <a:cs typeface="Calibri" panose="020F0502020204030204" pitchFamily="34" charset="0"/>
              </a:rPr>
              <a:t>ESPduino</a:t>
            </a:r>
            <a:r>
              <a:rPr lang="en-GB" sz="1400" i="1" dirty="0">
                <a:cs typeface="Calibri" panose="020F0502020204030204" pitchFamily="34" charset="0"/>
              </a:rPr>
              <a:t> </a:t>
            </a:r>
            <a:r>
              <a:rPr lang="en-GB" sz="1400" i="1" dirty="0" err="1">
                <a:cs typeface="Calibri" panose="020F0502020204030204" pitchFamily="34" charset="0"/>
              </a:rPr>
              <a:t>IoT</a:t>
            </a:r>
            <a:r>
              <a:rPr lang="en-GB" sz="1400" i="1" dirty="0">
                <a:cs typeface="Calibri" panose="020F0502020204030204" pitchFamily="34" charset="0"/>
              </a:rPr>
              <a:t> controller</a:t>
            </a:r>
            <a:endParaRPr lang="en-GB" sz="1400" i="1" dirty="0"/>
          </a:p>
        </p:txBody>
      </p:sp>
      <p:sp>
        <p:nvSpPr>
          <p:cNvPr id="20" name="Rectangle 19"/>
          <p:cNvSpPr/>
          <p:nvPr/>
        </p:nvSpPr>
        <p:spPr>
          <a:xfrm>
            <a:off x="4860032" y="1059582"/>
            <a:ext cx="5774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OLED</a:t>
            </a:r>
            <a:endParaRPr lang="en-GB" sz="1400" i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252652" y="1213470"/>
            <a:ext cx="9076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>
                <a:cs typeface="Calibri" panose="020F0502020204030204" pitchFamily="34" charset="0"/>
              </a:rPr>
              <a:t>BME 280</a:t>
            </a:r>
            <a:endParaRPr lang="en-GB" sz="1400" i="1" dirty="0"/>
          </a:p>
        </p:txBody>
      </p:sp>
      <p:sp>
        <p:nvSpPr>
          <p:cNvPr id="22" name="Rectangle 21"/>
          <p:cNvSpPr/>
          <p:nvPr/>
        </p:nvSpPr>
        <p:spPr>
          <a:xfrm>
            <a:off x="2074374" y="805669"/>
            <a:ext cx="2252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>
                <a:cs typeface="Calibri" panose="020F0502020204030204" pitchFamily="34" charset="0"/>
              </a:rPr>
              <a:t>City map printed with a LED for each park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85436" y="3481119"/>
            <a:ext cx="1149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>
                <a:cs typeface="Calibri" panose="020F0502020204030204" pitchFamily="34" charset="0"/>
              </a:rPr>
              <a:t>Dust sensor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67032" y="4082320"/>
            <a:ext cx="7616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>
                <a:cs typeface="Calibri" panose="020F0502020204030204" pitchFamily="34" charset="0"/>
              </a:rPr>
              <a:t>Battery</a:t>
            </a:r>
            <a:endParaRPr lang="en-GB" i="1" dirty="0">
              <a:cs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319991" y="2910356"/>
            <a:ext cx="15618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>
                <a:cs typeface="Calibri" panose="020F0502020204030204" pitchFamily="34" charset="0"/>
              </a:rPr>
              <a:t>Detecting sensor</a:t>
            </a:r>
          </a:p>
        </p:txBody>
      </p:sp>
      <p:pic>
        <p:nvPicPr>
          <p:cNvPr id="28" name="Image 27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59872" y="1663931"/>
            <a:ext cx="2166680" cy="1293051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6201" y="732330"/>
            <a:ext cx="1536203" cy="304272"/>
          </a:xfrm>
          <a:prstGeom prst="rect">
            <a:avLst/>
          </a:prstGeom>
        </p:spPr>
      </p:pic>
      <p:sp>
        <p:nvSpPr>
          <p:cNvPr id="26" name="Pensées 25"/>
          <p:cNvSpPr/>
          <p:nvPr/>
        </p:nvSpPr>
        <p:spPr>
          <a:xfrm>
            <a:off x="7160273" y="339502"/>
            <a:ext cx="1876223" cy="1181745"/>
          </a:xfrm>
          <a:prstGeom prst="cloudCallout">
            <a:avLst>
              <a:gd name="adj1" fmla="val -61446"/>
              <a:gd name="adj2" fmla="val 815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90431" y="4180203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90431" y="387068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7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improve the project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9672" y="710186"/>
            <a:ext cx="6686400" cy="2995737"/>
          </a:xfrm>
        </p:spPr>
        <p:txBody>
          <a:bodyPr/>
          <a:lstStyle/>
          <a:p>
            <a:endParaRPr lang="en-GB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Use a more powerful computer</a:t>
            </a:r>
          </a:p>
          <a:p>
            <a:endParaRPr lang="en-GB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Use interactive screen instead of a printed map and a list of advice</a:t>
            </a:r>
          </a:p>
          <a:p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Use different types of sensors (quality)</a:t>
            </a:r>
          </a:p>
          <a:p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Improve product details 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17" name="ZoneTexte 16"/>
          <p:cNvSpPr txBox="1"/>
          <p:nvPr/>
        </p:nvSpPr>
        <p:spPr>
          <a:xfrm>
            <a:off x="8676456" y="476097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0761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8339" y="1031437"/>
            <a:ext cx="6912768" cy="372953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summarise:</a:t>
            </a:r>
          </a:p>
          <a:p>
            <a:pPr marL="1085850" lvl="1" indent="-342900">
              <a:buFont typeface="Arial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  <a:endParaRPr lang="en-GB" sz="24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085850" lvl="1" indent="-342900">
              <a:buFont typeface="Arial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Why should it be fixed</a:t>
            </a:r>
            <a:endParaRPr lang="en-GB" sz="24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085850" lvl="1" indent="-342900">
              <a:buFont typeface="Arial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learned from the project:</a:t>
            </a:r>
          </a:p>
          <a:p>
            <a:pPr marL="1085850" lvl="1" indent="-342900">
              <a:buFont typeface="Arial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Patience</a:t>
            </a:r>
          </a:p>
          <a:p>
            <a:pPr marL="1085850" lvl="1" indent="-342900">
              <a:buFont typeface="Arial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Flexible</a:t>
            </a:r>
          </a:p>
        </p:txBody>
      </p:sp>
      <p:sp>
        <p:nvSpPr>
          <p:cNvPr id="6" name="Rectangle 5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ZoneTexte 16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pPr lvl="1"/>
            <a:endParaRPr lang="en-GB" dirty="0"/>
          </a:p>
        </p:txBody>
      </p:sp>
      <p:sp>
        <p:nvSpPr>
          <p:cNvPr id="18" name="ZoneTexte 17"/>
          <p:cNvSpPr txBox="1"/>
          <p:nvPr/>
        </p:nvSpPr>
        <p:spPr>
          <a:xfrm>
            <a:off x="8615098" y="4760970"/>
            <a:ext cx="52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555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552" y="1419622"/>
            <a:ext cx="5400600" cy="884466"/>
          </a:xfrm>
        </p:spPr>
        <p:txBody>
          <a:bodyPr/>
          <a:lstStyle/>
          <a:p>
            <a:r>
              <a:rPr lang="nl-NL" sz="400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Thank</a:t>
            </a:r>
            <a:r>
              <a:rPr lang="nl-NL" sz="40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you for your time</a:t>
            </a:r>
            <a:endParaRPr lang="en-US" sz="40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3704" y="2643758"/>
            <a:ext cx="2664296" cy="460648"/>
          </a:xfrm>
        </p:spPr>
        <p:txBody>
          <a:bodyPr/>
          <a:lstStyle/>
          <a:p>
            <a:pPr algn="ctr"/>
            <a:r>
              <a:rPr lang="nl-NL" sz="2400" b="1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Time for questions</a:t>
            </a:r>
            <a:endParaRPr lang="en-US" sz="2400" b="1" dirty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8615098" y="4760970"/>
            <a:ext cx="52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60128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36512" y="-32259"/>
            <a:ext cx="5760640" cy="9288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251519" y="1087914"/>
            <a:ext cx="8496944" cy="3926704"/>
          </a:xfrm>
        </p:spPr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Introduction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What is the problem we want to solve?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The different studies 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State of the Art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Sustainability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Ethics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Marketing</a:t>
            </a:r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Structures and functions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To improve our project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Conclusion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-12192"/>
            <a:ext cx="9144000" cy="88446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of contents</a:t>
            </a:r>
          </a:p>
        </p:txBody>
      </p:sp>
      <p:grpSp>
        <p:nvGrpSpPr>
          <p:cNvPr id="7" name="Grouper 13"/>
          <p:cNvGrpSpPr/>
          <p:nvPr/>
        </p:nvGrpSpPr>
        <p:grpSpPr>
          <a:xfrm>
            <a:off x="5148064" y="1347614"/>
            <a:ext cx="3723115" cy="3490588"/>
            <a:chOff x="4544292" y="-1104236"/>
            <a:chExt cx="6365346" cy="6679131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44292" y="-1104236"/>
              <a:ext cx="6365346" cy="6679131"/>
            </a:xfrm>
            <a:prstGeom prst="ellipse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029200" y="2542829"/>
              <a:ext cx="2064327" cy="11014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01343" y="2630954"/>
              <a:ext cx="1535084" cy="10167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544292" y="1379696"/>
              <a:ext cx="665018" cy="11014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591625" y="2779481"/>
              <a:ext cx="665018" cy="11014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677891" y="1260893"/>
              <a:ext cx="748145" cy="11014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4" name="ZoneTexte 3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ko-KR" alt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 purpose </a:t>
            </a: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urban sensing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equipment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979712" y="1385609"/>
            <a:ext cx="5616624" cy="331441"/>
          </a:xfrm>
        </p:spPr>
        <p:txBody>
          <a:bodyPr/>
          <a:lstStyle/>
          <a:p>
            <a:r>
              <a:rPr lang="nl-NL" altLang="ko-KR" sz="2000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nl-NL" altLang="ko-KR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Transform a single purpose equipment into a multipurpose equipment</a:t>
            </a:r>
            <a:endParaRPr lang="ko-KR" altLang="en-US" sz="20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980103"/>
            <a:ext cx="5666340" cy="2993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ZoneTexte 17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19" name="ZoneTexte 18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1960" y="2543859"/>
            <a:ext cx="1789054" cy="16840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-212195"/>
            <a:ext cx="7848872" cy="14482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problem we want to solve?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91680" y="1059734"/>
            <a:ext cx="6696744" cy="2995737"/>
          </a:xfrm>
        </p:spPr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Poor air quality 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a lot of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negative impact :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Air pollution became the 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first environmental cause of premature death 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Has a 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higher impact than road traffic accidents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Damages 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ecosystems</a:t>
            </a:r>
          </a:p>
          <a:p>
            <a:pPr lvl="1"/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Unawareness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about air pollution</a:t>
            </a:r>
          </a:p>
          <a:p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knowledge 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how to improve air quality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17" name="ZoneTexte 16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9529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State of the Art</a:t>
            </a:r>
            <a:endParaRPr lang="en-US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9672" y="1956448"/>
            <a:ext cx="4320480" cy="1987625"/>
          </a:xfrm>
        </p:spPr>
        <p:txBody>
          <a:bodyPr/>
          <a:lstStyle/>
          <a:p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different challenges: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The billboard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Sensors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GB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Wi-Fi Microcontroller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Cloud (get and share information)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0152" y="1893316"/>
            <a:ext cx="2952328" cy="2289254"/>
          </a:xfrm>
          <a:prstGeom prst="roundRect">
            <a:avLst/>
          </a:prstGeom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6695728" y="281052"/>
            <a:ext cx="2448272" cy="4606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different studies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33464" y="1035281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i="1" dirty="0">
                <a:latin typeface="Calibri" charset="0"/>
                <a:ea typeface="Calibri" charset="0"/>
                <a:cs typeface="Calibri" charset="0"/>
              </a:rPr>
              <a:t>The product is made with the best possible technology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21" name="ZoneTexte 20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20316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4">
            <a:extLst>
              <a:ext uri="{FF2B5EF4-FFF2-40B4-BE49-F238E27FC236}">
                <a16:creationId xmlns="" xmlns:a16="http://schemas.microsoft.com/office/drawing/2014/main" id="{CAE84EC5-145F-4792-BC35-EE777E6C3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362" y="434283"/>
            <a:ext cx="4371149" cy="4419935"/>
          </a:xfrm>
          <a:prstGeom prst="round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Sustainability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6695728" y="281052"/>
            <a:ext cx="2448272" cy="4606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different studies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ZoneTexte 19"/>
          <p:cNvSpPr txBox="1"/>
          <p:nvPr/>
        </p:nvSpPr>
        <p:spPr>
          <a:xfrm>
            <a:off x="0" y="4936321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21" name="ZoneTexte 20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3" name="Rectangle 2"/>
          <p:cNvSpPr/>
          <p:nvPr/>
        </p:nvSpPr>
        <p:spPr>
          <a:xfrm>
            <a:off x="1118847" y="884466"/>
            <a:ext cx="28170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Protect people from air pollution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289441" y="920424"/>
            <a:ext cx="25984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Advise people on what they can do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121186" y="2212802"/>
            <a:ext cx="16005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b="1" i="1">
                <a:latin typeface="Calibri" panose="020F0502020204030204" pitchFamily="34" charset="0"/>
                <a:cs typeface="Calibri" panose="020F0502020204030204" pitchFamily="34" charset="0"/>
              </a:rPr>
              <a:t>Solar </a:t>
            </a:r>
          </a:p>
          <a:p>
            <a:pPr lvl="1"/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powered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18847" y="4597388"/>
            <a:ext cx="517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Materials which can be re-used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073517" y="3959346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Preventing fines from the EU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536906" y="2207103"/>
            <a:ext cx="23449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Decreasing healthcare cost</a:t>
            </a:r>
          </a:p>
        </p:txBody>
      </p:sp>
      <p:cxnSp>
        <p:nvCxnSpPr>
          <p:cNvPr id="36" name="Connecteur en arc 35"/>
          <p:cNvCxnSpPr>
            <a:stCxn id="3" idx="2"/>
          </p:cNvCxnSpPr>
          <p:nvPr/>
        </p:nvCxnSpPr>
        <p:spPr>
          <a:xfrm rot="16200000" flipH="1">
            <a:off x="2955640" y="1164078"/>
            <a:ext cx="251982" cy="1108530"/>
          </a:xfrm>
          <a:prstGeom prst="curvedConnector2">
            <a:avLst/>
          </a:prstGeom>
          <a:ln w="28575">
            <a:solidFill>
              <a:srgbClr val="4E612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rc 36"/>
          <p:cNvCxnSpPr>
            <a:endCxn id="5" idx="2"/>
          </p:cNvCxnSpPr>
          <p:nvPr/>
        </p:nvCxnSpPr>
        <p:spPr>
          <a:xfrm flipV="1">
            <a:off x="6444208" y="1628310"/>
            <a:ext cx="1144474" cy="181384"/>
          </a:xfrm>
          <a:prstGeom prst="curvedConnector2">
            <a:avLst/>
          </a:prstGeom>
          <a:ln w="28575">
            <a:solidFill>
              <a:srgbClr val="4E612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en arc 41"/>
          <p:cNvCxnSpPr>
            <a:stCxn id="24" idx="2"/>
          </p:cNvCxnSpPr>
          <p:nvPr/>
        </p:nvCxnSpPr>
        <p:spPr>
          <a:xfrm rot="16200000" flipH="1">
            <a:off x="2168876" y="2673280"/>
            <a:ext cx="302078" cy="796893"/>
          </a:xfrm>
          <a:prstGeom prst="curvedConnector2">
            <a:avLst/>
          </a:prstGeom>
          <a:ln w="28575">
            <a:solidFill>
              <a:srgbClr val="9FC96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orme libre 52"/>
          <p:cNvSpPr/>
          <p:nvPr/>
        </p:nvSpPr>
        <p:spPr>
          <a:xfrm>
            <a:off x="2171700" y="4140200"/>
            <a:ext cx="749300" cy="457200"/>
          </a:xfrm>
          <a:custGeom>
            <a:avLst/>
            <a:gdLst>
              <a:gd name="connsiteX0" fmla="*/ 0 w 749300"/>
              <a:gd name="connsiteY0" fmla="*/ 457200 h 457200"/>
              <a:gd name="connsiteX1" fmla="*/ 749300 w 749300"/>
              <a:gd name="connsiteY1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9300" h="457200">
                <a:moveTo>
                  <a:pt x="0" y="457200"/>
                </a:moveTo>
                <a:cubicBezTo>
                  <a:pt x="338666" y="267758"/>
                  <a:pt x="677333" y="78317"/>
                  <a:pt x="749300" y="0"/>
                </a:cubicBezTo>
              </a:path>
            </a:pathLst>
          </a:custGeom>
          <a:noFill/>
          <a:ln>
            <a:solidFill>
              <a:srgbClr val="9FC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4" name="Connecteur en arc 53"/>
          <p:cNvCxnSpPr>
            <a:endCxn id="33" idx="2"/>
          </p:cNvCxnSpPr>
          <p:nvPr/>
        </p:nvCxnSpPr>
        <p:spPr>
          <a:xfrm flipV="1">
            <a:off x="7089511" y="3222766"/>
            <a:ext cx="619857" cy="240396"/>
          </a:xfrm>
          <a:prstGeom prst="curvedConnector2">
            <a:avLst/>
          </a:prstGeom>
          <a:ln w="28575">
            <a:solidFill>
              <a:srgbClr val="3978A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Forme libre 84"/>
          <p:cNvSpPr/>
          <p:nvPr/>
        </p:nvSpPr>
        <p:spPr>
          <a:xfrm rot="11549580">
            <a:off x="6299200" y="4491126"/>
            <a:ext cx="876300" cy="385674"/>
          </a:xfrm>
          <a:custGeom>
            <a:avLst/>
            <a:gdLst>
              <a:gd name="connsiteX0" fmla="*/ 876300 w 876300"/>
              <a:gd name="connsiteY0" fmla="*/ 207874 h 385674"/>
              <a:gd name="connsiteX1" fmla="*/ 152400 w 876300"/>
              <a:gd name="connsiteY1" fmla="*/ 4674 h 385674"/>
              <a:gd name="connsiteX2" fmla="*/ 0 w 876300"/>
              <a:gd name="connsiteY2" fmla="*/ 385674 h 38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6300" h="385674">
                <a:moveTo>
                  <a:pt x="876300" y="207874"/>
                </a:moveTo>
                <a:cubicBezTo>
                  <a:pt x="587375" y="91457"/>
                  <a:pt x="298450" y="-24959"/>
                  <a:pt x="152400" y="4674"/>
                </a:cubicBezTo>
                <a:cubicBezTo>
                  <a:pt x="6350" y="34307"/>
                  <a:pt x="44450" y="328524"/>
                  <a:pt x="0" y="385674"/>
                </a:cubicBezTo>
              </a:path>
            </a:pathLst>
          </a:custGeom>
          <a:noFill/>
          <a:ln>
            <a:solidFill>
              <a:srgbClr val="397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5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Ethics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17019" y="1222867"/>
            <a:ext cx="3664817" cy="2995737"/>
          </a:xfrm>
        </p:spPr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Engineering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Ethics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Humans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Society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Environment</a:t>
            </a:r>
          </a:p>
          <a:p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and Marketing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Ethics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Advertising</a:t>
            </a:r>
          </a:p>
          <a:p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0"/>
          </p:nvPr>
        </p:nvSpPr>
        <p:spPr>
          <a:xfrm>
            <a:off x="5555827" y="1222867"/>
            <a:ext cx="3168352" cy="2995737"/>
          </a:xfrm>
        </p:spPr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Ethics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Fair work</a:t>
            </a:r>
          </a:p>
          <a:p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Liability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Defects policy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Quality/safety</a:t>
            </a:r>
          </a:p>
          <a:p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6695728" y="281052"/>
            <a:ext cx="2448272" cy="4606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different studies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ZoneTexte 19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21" name="ZoneTexte 20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069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Marketing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836" y="884466"/>
            <a:ext cx="3810000" cy="38100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660232" y="68858"/>
            <a:ext cx="2342716" cy="1631216"/>
          </a:xfrm>
          <a:prstGeom prst="rect">
            <a:avLst/>
          </a:prstGeom>
          <a:noFill/>
          <a:ln>
            <a:solidFill>
              <a:srgbClr val="46A3E6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No serious business experience</a:t>
            </a:r>
          </a:p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Different languages</a:t>
            </a:r>
          </a:p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Limited time</a:t>
            </a:r>
          </a:p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Limited budget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619672" y="804307"/>
            <a:ext cx="2160240" cy="707886"/>
          </a:xfrm>
          <a:prstGeom prst="rect">
            <a:avLst/>
          </a:prstGeom>
          <a:noFill/>
          <a:ln>
            <a:solidFill>
              <a:srgbClr val="F7922B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Different expertise</a:t>
            </a:r>
          </a:p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Lot of flexibility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631628" y="4025102"/>
            <a:ext cx="2148284" cy="707886"/>
          </a:xfrm>
          <a:prstGeom prst="rect">
            <a:avLst/>
          </a:prstGeom>
          <a:noFill/>
          <a:ln>
            <a:solidFill>
              <a:srgbClr val="AB81E5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EU new legislation about </a:t>
            </a:r>
            <a:r>
              <a:rPr lang="en-GB" sz="2000">
                <a:latin typeface="Calibri" charset="0"/>
                <a:ea typeface="Calibri" charset="0"/>
                <a:cs typeface="Calibri" charset="0"/>
              </a:rPr>
              <a:t>air quality</a:t>
            </a:r>
            <a:endParaRPr lang="en-GB" sz="2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791312" y="3871213"/>
            <a:ext cx="2211636" cy="1015663"/>
          </a:xfrm>
          <a:prstGeom prst="rect">
            <a:avLst/>
          </a:prstGeom>
          <a:noFill/>
          <a:ln>
            <a:solidFill>
              <a:srgbClr val="53A247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Fast and dynamic market</a:t>
            </a:r>
          </a:p>
          <a:p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Strong competitors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9377" y="3239075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9377" y="293799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4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9672" y="868263"/>
            <a:ext cx="6912768" cy="2995737"/>
          </a:xfrm>
        </p:spPr>
        <p:txBody>
          <a:bodyPr/>
          <a:lstStyle/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Billy, the smart defined billboard</a:t>
            </a:r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city parks</a:t>
            </a: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Sustainable and ecological design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will measure</a:t>
            </a: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 pollution </a:t>
            </a: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Pressure </a:t>
            </a: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Humidity </a:t>
            </a: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Temperature</a:t>
            </a:r>
          </a:p>
          <a:p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Billy will share </a:t>
            </a: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on the cloud</a:t>
            </a:r>
          </a:p>
          <a:p>
            <a:pPr marL="342900" indent="-342900">
              <a:buFont typeface="Calibri" panose="020F0502020204030204" pitchFamily="34" charset="0"/>
              <a:buChar char="−"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and advice with urban people</a:t>
            </a:r>
          </a:p>
          <a:p>
            <a:endParaRPr lang="en-US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372200" y="123478"/>
            <a:ext cx="2987824" cy="4606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Structure and functions</a:t>
            </a:r>
            <a:endParaRPr lang="en-US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4248" y="584126"/>
            <a:ext cx="1694759" cy="3931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ZoneTexte 17"/>
          <p:cNvSpPr txBox="1"/>
          <p:nvPr/>
        </p:nvSpPr>
        <p:spPr>
          <a:xfrm>
            <a:off x="0" y="4876006"/>
            <a:ext cx="914400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MULTI PURPOSE URBAN EQUIPMENT </a:t>
            </a:r>
            <a:r>
              <a:rPr lang="mr-IN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–</a:t>
            </a:r>
            <a:r>
              <a:rPr lang="en-US" altLang="ko-KR" sz="1050" i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Team 3</a:t>
            </a:r>
          </a:p>
          <a:p>
            <a:endParaRPr lang="en-GB" dirty="0"/>
          </a:p>
        </p:txBody>
      </p:sp>
      <p:sp>
        <p:nvSpPr>
          <p:cNvPr id="19" name="ZoneTexte 18"/>
          <p:cNvSpPr txBox="1"/>
          <p:nvPr/>
        </p:nvSpPr>
        <p:spPr>
          <a:xfrm>
            <a:off x="8615098" y="4760970"/>
            <a:ext cx="26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9377" y="1628310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3820" y="2612724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9377" y="228424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90431" y="195644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93820" y="2929931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93820" y="3247138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93820" y="3564345"/>
            <a:ext cx="216024" cy="216024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3820" y="3881552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93820" y="4198759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3820" y="4515966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93820" y="4833173"/>
            <a:ext cx="216024" cy="2160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1767</TotalTime>
  <Words>472</Words>
  <Application>Microsoft Macintosh PowerPoint</Application>
  <PresentationFormat>Présentation à l'écran (16:9)</PresentationFormat>
  <Paragraphs>140</Paragraphs>
  <Slides>14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맑은 고딕</vt:lpstr>
      <vt:lpstr>Office Theme</vt:lpstr>
      <vt:lpstr>Custom Design</vt:lpstr>
      <vt:lpstr>Présentation PowerPoint</vt:lpstr>
      <vt:lpstr>Table of contents</vt:lpstr>
      <vt:lpstr>Introduction</vt:lpstr>
      <vt:lpstr>What is the problem we want to solve?</vt:lpstr>
      <vt:lpstr>State of the Art</vt:lpstr>
      <vt:lpstr>Sustainability</vt:lpstr>
      <vt:lpstr>Ethics</vt:lpstr>
      <vt:lpstr>Marketing</vt:lpstr>
      <vt:lpstr>Characteristics</vt:lpstr>
      <vt:lpstr>Design &amp; Features</vt:lpstr>
      <vt:lpstr>How to make it work (IoT)</vt:lpstr>
      <vt:lpstr>To improve the project</vt:lpstr>
      <vt:lpstr>Conclusion</vt:lpstr>
      <vt:lpstr>Thank you for your time</vt:lpstr>
    </vt:vector>
  </TitlesOfParts>
  <Company>Microsoft Corporation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Jean Pierre Cordeiro</cp:lastModifiedBy>
  <cp:revision>84</cp:revision>
  <dcterms:created xsi:type="dcterms:W3CDTF">2014-04-01T16:27:38Z</dcterms:created>
  <dcterms:modified xsi:type="dcterms:W3CDTF">2018-04-18T12:42:50Z</dcterms:modified>
</cp:coreProperties>
</file>